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4" r:id="rId11"/>
    <p:sldId id="267" r:id="rId12"/>
    <p:sldId id="268" r:id="rId13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ORABONA" initials="OO" lastIdx="2" clrIdx="0">
    <p:extLst>
      <p:ext uri="{19B8F6BF-5375-455C-9EA6-DF929625EA0E}">
        <p15:presenceInfo xmlns:p15="http://schemas.microsoft.com/office/powerpoint/2012/main" userId="S-1-5-21-574890638-3525286098-58272936-11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64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05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04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8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94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11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27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76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15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87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68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2E3BE8-59AA-4987-A68A-5A1ABED46D70}" type="datetimeFigureOut">
              <a:rPr lang="fr-FR" smtClean="0"/>
              <a:t>03/10/2019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85042C-BDDD-4035-8EF8-26C1B6418AA4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9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3080" y="1988885"/>
            <a:ext cx="9326880" cy="1091942"/>
          </a:xfrm>
        </p:spPr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rgbClr val="002060"/>
                </a:solidFill>
              </a:rPr>
              <a:t>Surpression Pulmonaire</a:t>
            </a:r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625" y="5069712"/>
            <a:ext cx="6558475" cy="321438"/>
          </a:xfrm>
        </p:spPr>
        <p:txBody>
          <a:bodyPr>
            <a:normAutofit fontScale="92500" lnSpcReduction="20000"/>
          </a:bodyPr>
          <a:lstStyle/>
          <a:p>
            <a:r>
              <a:rPr lang="fr-FR" sz="2000" b="1" dirty="0" err="1" smtClean="0">
                <a:solidFill>
                  <a:srgbClr val="002060"/>
                </a:solidFill>
              </a:rPr>
              <a:t>Jean-francois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Arvy</a:t>
            </a:r>
            <a:r>
              <a:rPr lang="fr-FR" sz="2000" b="1" dirty="0" smtClean="0">
                <a:solidFill>
                  <a:srgbClr val="002060"/>
                </a:solidFill>
              </a:rPr>
              <a:t> – 26/09/2019</a:t>
            </a:r>
            <a:endParaRPr lang="fr-FR" sz="2000" b="1" dirty="0">
              <a:solidFill>
                <a:srgbClr val="00206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25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2108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363892"/>
            <a:ext cx="9924627" cy="2628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000" b="1" dirty="0" smtClean="0">
              <a:solidFill>
                <a:srgbClr val="002060"/>
              </a:solidFill>
            </a:endParaRP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192107" y="1950720"/>
            <a:ext cx="9780693" cy="414528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2800" u="sng" kern="0" dirty="0" smtClean="0">
                <a:solidFill>
                  <a:srgbClr val="002060"/>
                </a:solidFill>
              </a:rPr>
              <a:t>PROCEDURE DE SECOURS :</a:t>
            </a: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u="sng" kern="0" dirty="0" smtClean="0">
                <a:solidFill>
                  <a:srgbClr val="002060"/>
                </a:solidFill>
                <a:latin typeface="+mj-lt"/>
              </a:rPr>
              <a:t>Appel </a:t>
            </a:r>
            <a:r>
              <a:rPr lang="fr-FR" sz="2400" u="sng" kern="0" dirty="0">
                <a:solidFill>
                  <a:srgbClr val="002060"/>
                </a:solidFill>
                <a:latin typeface="+mj-lt"/>
              </a:rPr>
              <a:t>des secours en urgence (15 SAMU ou </a:t>
            </a:r>
            <a:r>
              <a:rPr lang="fr-FR" sz="2400" u="sng" kern="0" dirty="0" smtClean="0">
                <a:solidFill>
                  <a:srgbClr val="002060"/>
                </a:solidFill>
                <a:latin typeface="+mj-lt"/>
              </a:rPr>
              <a:t>18 Pompier ou 196 CROSS ou 112) </a:t>
            </a:r>
            <a:endParaRPr lang="fr-FR" sz="2400" u="sng" kern="0" dirty="0">
              <a:solidFill>
                <a:srgbClr val="002060"/>
              </a:solidFill>
              <a:latin typeface="+mj-lt"/>
            </a:endParaRP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kern="0" dirty="0">
                <a:solidFill>
                  <a:srgbClr val="002060"/>
                </a:solidFill>
                <a:latin typeface="+mj-lt"/>
              </a:rPr>
              <a:t>Oxygène (O2 à 100% à 15l/min en inhalation ou insufflation)</a:t>
            </a: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kern="0" dirty="0">
                <a:solidFill>
                  <a:srgbClr val="002060"/>
                </a:solidFill>
                <a:latin typeface="+mj-lt"/>
              </a:rPr>
              <a:t>Faire boire de l’eau si possible</a:t>
            </a: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kern="0" dirty="0">
                <a:solidFill>
                  <a:srgbClr val="002060"/>
                </a:solidFill>
                <a:latin typeface="+mj-lt"/>
              </a:rPr>
              <a:t>Réchauffer </a:t>
            </a: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kern="0" dirty="0">
                <a:solidFill>
                  <a:srgbClr val="002060"/>
                </a:solidFill>
                <a:latin typeface="+mj-lt"/>
              </a:rPr>
              <a:t>Proposer de l’aspirine</a:t>
            </a: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kern="0" dirty="0">
                <a:solidFill>
                  <a:srgbClr val="002060"/>
                </a:solidFill>
                <a:latin typeface="+mj-lt"/>
              </a:rPr>
              <a:t>Surveillance de la palanquée</a:t>
            </a: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kern="0" dirty="0">
                <a:solidFill>
                  <a:srgbClr val="002060"/>
                </a:solidFill>
                <a:latin typeface="+mj-lt"/>
              </a:rPr>
              <a:t>Paramètres ….</a:t>
            </a:r>
          </a:p>
          <a:p>
            <a:pPr lvl="2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fr-FR" sz="2400" kern="0" dirty="0">
                <a:solidFill>
                  <a:srgbClr val="002060"/>
                </a:solidFill>
                <a:latin typeface="+mj-lt"/>
              </a:rPr>
              <a:t>-&gt; Bien spécifier qu’il s’agit d’un accident de plongée aux secours</a:t>
            </a:r>
          </a:p>
        </p:txBody>
      </p:sp>
    </p:spTree>
    <p:extLst>
      <p:ext uri="{BB962C8B-B14F-4D97-AF65-F5344CB8AC3E}">
        <p14:creationId xmlns:p14="http://schemas.microsoft.com/office/powerpoint/2010/main" val="23909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0051" y="1988885"/>
            <a:ext cx="10009909" cy="1091942"/>
          </a:xfrm>
        </p:spPr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rgbClr val="002060"/>
                </a:solidFill>
              </a:rPr>
              <a:t>DES </a:t>
            </a:r>
            <a:r>
              <a:rPr lang="fr-FR" sz="3000" b="1" dirty="0" smtClean="0">
                <a:solidFill>
                  <a:srgbClr val="002060"/>
                </a:solidFill>
              </a:rPr>
              <a:t>QUESTIONS </a:t>
            </a:r>
            <a:r>
              <a:rPr lang="fr-FR" sz="3000" b="1" dirty="0" smtClean="0">
                <a:solidFill>
                  <a:srgbClr val="002060"/>
                </a:solidFill>
              </a:rPr>
              <a:t>???????????</a:t>
            </a:r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95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0051" y="1988885"/>
            <a:ext cx="10009909" cy="1091942"/>
          </a:xfrm>
        </p:spPr>
        <p:txBody>
          <a:bodyPr>
            <a:normAutofit/>
          </a:bodyPr>
          <a:lstStyle/>
          <a:p>
            <a:pPr algn="ctr"/>
            <a:r>
              <a:rPr lang="fr-FR" sz="3000" b="1" dirty="0" smtClean="0">
                <a:solidFill>
                  <a:srgbClr val="002060"/>
                </a:solidFill>
              </a:rPr>
              <a:t>BONNES PLONGEES A TOUS</a:t>
            </a:r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5156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107860"/>
            <a:ext cx="9924627" cy="3515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dirty="0" smtClean="0">
                <a:solidFill>
                  <a:srgbClr val="002060"/>
                </a:solidFill>
              </a:rPr>
              <a:t>Plan : </a:t>
            </a:r>
          </a:p>
          <a:p>
            <a:r>
              <a:rPr lang="fr-FR" sz="3000" b="1" dirty="0">
                <a:solidFill>
                  <a:srgbClr val="002060"/>
                </a:solidFill>
              </a:rPr>
              <a:t>	</a:t>
            </a:r>
            <a:r>
              <a:rPr lang="fr-FR" sz="3000" b="1" dirty="0" smtClean="0">
                <a:solidFill>
                  <a:srgbClr val="002060"/>
                </a:solidFill>
              </a:rPr>
              <a:t>- Définition</a:t>
            </a:r>
          </a:p>
          <a:p>
            <a:r>
              <a:rPr lang="fr-FR" sz="3000" b="1" dirty="0">
                <a:solidFill>
                  <a:srgbClr val="002060"/>
                </a:solidFill>
              </a:rPr>
              <a:t>	</a:t>
            </a:r>
            <a:r>
              <a:rPr lang="fr-FR" sz="3000" b="1" dirty="0" smtClean="0">
                <a:solidFill>
                  <a:srgbClr val="002060"/>
                </a:solidFill>
              </a:rPr>
              <a:t>- Causes</a:t>
            </a:r>
          </a:p>
          <a:p>
            <a:r>
              <a:rPr lang="fr-FR" sz="3000" b="1" dirty="0">
                <a:solidFill>
                  <a:srgbClr val="002060"/>
                </a:solidFill>
              </a:rPr>
              <a:t>	</a:t>
            </a:r>
            <a:r>
              <a:rPr lang="fr-FR" sz="3000" b="1" dirty="0" smtClean="0">
                <a:solidFill>
                  <a:srgbClr val="002060"/>
                </a:solidFill>
              </a:rPr>
              <a:t>- Mécanismes avec signes neurologiques</a:t>
            </a:r>
          </a:p>
          <a:p>
            <a:r>
              <a:rPr lang="fr-FR" sz="3000" b="1" dirty="0">
                <a:solidFill>
                  <a:srgbClr val="002060"/>
                </a:solidFill>
              </a:rPr>
              <a:t>	</a:t>
            </a:r>
            <a:r>
              <a:rPr lang="fr-FR" sz="3000" b="1" dirty="0" smtClean="0">
                <a:solidFill>
                  <a:srgbClr val="002060"/>
                </a:solidFill>
              </a:rPr>
              <a:t>- Mécanisme avec signes pulmonaires</a:t>
            </a:r>
          </a:p>
          <a:p>
            <a:r>
              <a:rPr lang="fr-FR" sz="3000" b="1" dirty="0">
                <a:solidFill>
                  <a:srgbClr val="002060"/>
                </a:solidFill>
              </a:rPr>
              <a:t>	</a:t>
            </a:r>
            <a:r>
              <a:rPr lang="fr-FR" sz="3000" b="1" dirty="0" smtClean="0">
                <a:solidFill>
                  <a:srgbClr val="002060"/>
                </a:solidFill>
              </a:rPr>
              <a:t>- Prévention</a:t>
            </a:r>
          </a:p>
          <a:p>
            <a:r>
              <a:rPr lang="fr-FR" sz="3000" b="1" dirty="0">
                <a:solidFill>
                  <a:srgbClr val="002060"/>
                </a:solidFill>
              </a:rPr>
              <a:t>	</a:t>
            </a:r>
            <a:r>
              <a:rPr lang="fr-FR" sz="3000" b="1" dirty="0" smtClean="0">
                <a:solidFill>
                  <a:srgbClr val="002060"/>
                </a:solidFill>
              </a:rPr>
              <a:t>- </a:t>
            </a:r>
            <a:r>
              <a:rPr lang="fr-FR" sz="3000" b="1" dirty="0" err="1" smtClean="0">
                <a:solidFill>
                  <a:srgbClr val="002060"/>
                </a:solidFill>
              </a:rPr>
              <a:t>Symptomes</a:t>
            </a:r>
            <a:endParaRPr lang="fr-FR" sz="3000" b="1" dirty="0" smtClean="0">
              <a:solidFill>
                <a:srgbClr val="002060"/>
              </a:solidFill>
            </a:endParaRPr>
          </a:p>
          <a:p>
            <a:r>
              <a:rPr lang="fr-FR" sz="3000" b="1" dirty="0">
                <a:solidFill>
                  <a:srgbClr val="002060"/>
                </a:solidFill>
              </a:rPr>
              <a:t>	</a:t>
            </a:r>
            <a:r>
              <a:rPr lang="fr-FR" sz="3000" b="1" dirty="0" smtClean="0">
                <a:solidFill>
                  <a:srgbClr val="002060"/>
                </a:solidFill>
              </a:rPr>
              <a:t>- Procédures de secours</a:t>
            </a:r>
          </a:p>
        </p:txBody>
      </p:sp>
    </p:spTree>
    <p:extLst>
      <p:ext uri="{BB962C8B-B14F-4D97-AF65-F5344CB8AC3E}">
        <p14:creationId xmlns:p14="http://schemas.microsoft.com/office/powerpoint/2010/main" val="2375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5156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363892"/>
            <a:ext cx="9924627" cy="2628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b="1" dirty="0" smtClean="0">
                <a:solidFill>
                  <a:srgbClr val="002060"/>
                </a:solidFill>
              </a:rPr>
              <a:t>La surpression pulmonaire est un barotraumatisme.</a:t>
            </a:r>
          </a:p>
          <a:p>
            <a:endParaRPr lang="fr-FR" sz="3000" b="1" dirty="0" smtClean="0">
              <a:solidFill>
                <a:srgbClr val="002060"/>
              </a:solidFill>
            </a:endParaRPr>
          </a:p>
          <a:p>
            <a:r>
              <a:rPr lang="fr-FR" sz="3000" b="1" dirty="0" smtClean="0">
                <a:solidFill>
                  <a:srgbClr val="002060"/>
                </a:solidFill>
              </a:rPr>
              <a:t>C’est-à-dire qu’il s’agit d’une « blessure » liés à la pression (bars</a:t>
            </a:r>
            <a:r>
              <a:rPr lang="fr-FR" sz="3000" b="1" dirty="0" smtClean="0">
                <a:solidFill>
                  <a:srgbClr val="002060"/>
                </a:solidFill>
              </a:rPr>
              <a:t>)</a:t>
            </a:r>
          </a:p>
          <a:p>
            <a:endParaRPr lang="fr-FR" sz="3000" b="1" dirty="0">
              <a:solidFill>
                <a:srgbClr val="002060"/>
              </a:solidFill>
            </a:endParaRPr>
          </a:p>
          <a:p>
            <a:pPr algn="ctr"/>
            <a:r>
              <a:rPr lang="fr-FR" sz="3000" b="1" dirty="0" smtClean="0">
                <a:solidFill>
                  <a:srgbClr val="FF0000"/>
                </a:solidFill>
              </a:rPr>
              <a:t>IL S’AGIT DE L’ ACCIDENT LE PLUS GRAVE !!!!!</a:t>
            </a:r>
            <a:endParaRPr lang="fr-FR" sz="3000" b="1" dirty="0" smtClean="0">
              <a:solidFill>
                <a:srgbClr val="FF0000"/>
              </a:solidFill>
            </a:endParaRPr>
          </a:p>
          <a:p>
            <a:endParaRPr lang="fr-FR" sz="3000" b="1" dirty="0" smtClean="0">
              <a:solidFill>
                <a:srgbClr val="002060"/>
              </a:solidFill>
            </a:endParaRP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9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2108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363892"/>
            <a:ext cx="9924627" cy="2628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000" b="1" dirty="0" smtClean="0">
              <a:solidFill>
                <a:srgbClr val="002060"/>
              </a:solidFill>
            </a:endParaRP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249680" y="1706880"/>
            <a:ext cx="9924627" cy="43958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000" dirty="0" smtClean="0">
                <a:solidFill>
                  <a:srgbClr val="002060"/>
                </a:solidFill>
              </a:rPr>
              <a:t>Causes : </a:t>
            </a:r>
          </a:p>
          <a:p>
            <a:r>
              <a:rPr lang="fr-FR" sz="3000" dirty="0">
                <a:solidFill>
                  <a:srgbClr val="002060"/>
                </a:solidFill>
              </a:rPr>
              <a:t>	</a:t>
            </a:r>
            <a:r>
              <a:rPr lang="fr-FR" sz="3000" dirty="0" smtClean="0">
                <a:solidFill>
                  <a:srgbClr val="002060"/>
                </a:solidFill>
              </a:rPr>
              <a:t>- blocage de la respiration à la remontée</a:t>
            </a:r>
          </a:p>
          <a:p>
            <a:r>
              <a:rPr lang="fr-FR" sz="3000" dirty="0">
                <a:solidFill>
                  <a:srgbClr val="002060"/>
                </a:solidFill>
              </a:rPr>
              <a:t>	</a:t>
            </a:r>
            <a:r>
              <a:rPr lang="fr-FR" sz="3000" dirty="0" smtClean="0">
                <a:solidFill>
                  <a:srgbClr val="002060"/>
                </a:solidFill>
              </a:rPr>
              <a:t>	( panique, asthme, </a:t>
            </a:r>
            <a:r>
              <a:rPr lang="fr-FR" sz="3000" dirty="0" err="1" smtClean="0">
                <a:solidFill>
                  <a:srgbClr val="002060"/>
                </a:solidFill>
              </a:rPr>
              <a:t>vasalva</a:t>
            </a:r>
            <a:r>
              <a:rPr lang="fr-FR" sz="3000" dirty="0" smtClean="0">
                <a:solidFill>
                  <a:srgbClr val="002060"/>
                </a:solidFill>
              </a:rPr>
              <a:t>, apnée …)</a:t>
            </a:r>
          </a:p>
          <a:p>
            <a:r>
              <a:rPr lang="fr-FR" sz="3000" dirty="0">
                <a:solidFill>
                  <a:srgbClr val="002060"/>
                </a:solidFill>
              </a:rPr>
              <a:t>	</a:t>
            </a:r>
            <a:br>
              <a:rPr lang="fr-FR" sz="3000" dirty="0">
                <a:solidFill>
                  <a:srgbClr val="002060"/>
                </a:solidFill>
              </a:rPr>
            </a:br>
            <a:r>
              <a:rPr lang="fr-FR" sz="3000" dirty="0" smtClean="0">
                <a:solidFill>
                  <a:srgbClr val="002060"/>
                </a:solidFill>
              </a:rPr>
              <a:t>	- mauvaise expiration </a:t>
            </a:r>
          </a:p>
          <a:p>
            <a:r>
              <a:rPr lang="fr-FR" sz="3000" dirty="0">
                <a:solidFill>
                  <a:srgbClr val="002060"/>
                </a:solidFill>
              </a:rPr>
              <a:t>	</a:t>
            </a:r>
            <a:r>
              <a:rPr lang="fr-FR" sz="3000" dirty="0" smtClean="0">
                <a:solidFill>
                  <a:srgbClr val="002060"/>
                </a:solidFill>
              </a:rPr>
              <a:t>	(essoufflement, effort, mauvais  matériel … ) </a:t>
            </a:r>
          </a:p>
          <a:p>
            <a:endParaRPr lang="fr-FR" sz="3000" dirty="0">
              <a:solidFill>
                <a:srgbClr val="002060"/>
              </a:solidFill>
            </a:endParaRPr>
          </a:p>
          <a:p>
            <a:r>
              <a:rPr lang="fr-FR" sz="3000" dirty="0" smtClean="0">
                <a:solidFill>
                  <a:srgbClr val="002060"/>
                </a:solidFill>
              </a:rPr>
              <a:t>	- remontée trop rapide -&gt; expiration trop faible</a:t>
            </a: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2108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23648" y="1903306"/>
            <a:ext cx="7159413" cy="3799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800" b="1" u="sng" dirty="0" smtClean="0">
                <a:solidFill>
                  <a:srgbClr val="002060"/>
                </a:solidFill>
              </a:rPr>
              <a:t>Loi de Mariotte </a:t>
            </a:r>
            <a:r>
              <a:rPr lang="fr-FR" sz="1800" dirty="0" smtClean="0">
                <a:solidFill>
                  <a:srgbClr val="002060"/>
                </a:solidFill>
              </a:rPr>
              <a:t>: </a:t>
            </a:r>
            <a:r>
              <a:rPr lang="fr-FR" sz="1800" kern="0" dirty="0">
                <a:solidFill>
                  <a:srgbClr val="002060"/>
                </a:solidFill>
              </a:rPr>
              <a:t>Le volume d’air augmente. Ce volume d’air dépasse la capacité des poumons si l’expiration est trop faible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fr-FR" sz="1800" u="sng" kern="0" dirty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800" u="sng" kern="0" dirty="0">
                <a:solidFill>
                  <a:srgbClr val="002060"/>
                </a:solidFill>
              </a:rPr>
              <a:t>Les alvéoles pulmonaires se déchirent :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800" kern="0" dirty="0" smtClean="0">
                <a:solidFill>
                  <a:srgbClr val="002060"/>
                </a:solidFill>
              </a:rPr>
              <a:t>	- </a:t>
            </a:r>
            <a:r>
              <a:rPr lang="fr-FR" sz="1800" kern="0" dirty="0">
                <a:solidFill>
                  <a:srgbClr val="002060"/>
                </a:solidFill>
              </a:rPr>
              <a:t>Cela créé donc la surpression pulmonaire qui écrase et abime la barrière alvéolo capillaire.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800" kern="0" dirty="0" smtClean="0">
                <a:solidFill>
                  <a:srgbClr val="002060"/>
                </a:solidFill>
              </a:rPr>
              <a:t>	- </a:t>
            </a:r>
            <a:r>
              <a:rPr lang="fr-FR" sz="1800" kern="0" dirty="0">
                <a:solidFill>
                  <a:srgbClr val="002060"/>
                </a:solidFill>
              </a:rPr>
              <a:t>L’air contenu dans les alvéoles pénètre dans la circulation sanguine.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800" kern="0" dirty="0" smtClean="0">
                <a:solidFill>
                  <a:srgbClr val="002060"/>
                </a:solidFill>
              </a:rPr>
              <a:t>	- </a:t>
            </a:r>
            <a:r>
              <a:rPr lang="fr-FR" sz="1800" kern="0" dirty="0">
                <a:solidFill>
                  <a:srgbClr val="002060"/>
                </a:solidFill>
              </a:rPr>
              <a:t>Ces bulles circulent ensuite dans le corps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800" kern="0" dirty="0" smtClean="0">
                <a:solidFill>
                  <a:srgbClr val="002060"/>
                </a:solidFill>
              </a:rPr>
              <a:t>	- </a:t>
            </a:r>
            <a:r>
              <a:rPr lang="fr-FR" sz="1800" kern="0" dirty="0">
                <a:solidFill>
                  <a:srgbClr val="002060"/>
                </a:solidFill>
              </a:rPr>
              <a:t>L’élasticité des alvéoles est de 1,3bar (3M</a:t>
            </a:r>
            <a:r>
              <a:rPr lang="fr-FR" sz="1800" kern="0" dirty="0" smtClean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fr-FR" sz="1800" kern="0" dirty="0">
              <a:solidFill>
                <a:srgbClr val="002060"/>
              </a:solidFill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b="1" u="sng" kern="0" dirty="0">
                <a:solidFill>
                  <a:srgbClr val="002060"/>
                </a:solidFill>
                <a:latin typeface="+mj-lt"/>
              </a:rPr>
              <a:t>-&gt; les risques apparaissent donc aussi en piscine</a:t>
            </a:r>
          </a:p>
          <a:p>
            <a:endParaRPr lang="fr-FR" sz="1200" dirty="0" smtClean="0">
              <a:solidFill>
                <a:srgbClr val="002060"/>
              </a:solidFill>
            </a:endParaRPr>
          </a:p>
          <a:p>
            <a:endParaRPr lang="fr-FR" sz="1200" b="1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959" y="1820122"/>
            <a:ext cx="2898987" cy="2207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978" y="4027306"/>
            <a:ext cx="2832948" cy="216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avec flèche 3"/>
          <p:cNvCxnSpPr>
            <a:cxnSpLocks noChangeShapeType="1"/>
          </p:cNvCxnSpPr>
          <p:nvPr/>
        </p:nvCxnSpPr>
        <p:spPr bwMode="auto">
          <a:xfrm>
            <a:off x="6827520" y="4653280"/>
            <a:ext cx="2311083" cy="709959"/>
          </a:xfrm>
          <a:prstGeom prst="straightConnector1">
            <a:avLst/>
          </a:prstGeom>
          <a:noFill/>
          <a:ln w="9525" algn="ctr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734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2108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363892"/>
            <a:ext cx="9924627" cy="2628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000" b="1" dirty="0" smtClean="0">
              <a:solidFill>
                <a:srgbClr val="002060"/>
              </a:solidFill>
            </a:endParaRP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98144" y="2688336"/>
            <a:ext cx="5786120" cy="1655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2000" u="sng" kern="0" dirty="0">
                <a:solidFill>
                  <a:srgbClr val="002060"/>
                </a:solidFill>
              </a:rPr>
              <a:t>Mécanismes avec signes Neurologiques :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 -&gt; Passage de bulles dans le circuit artériel et </a:t>
            </a:r>
            <a:r>
              <a:rPr lang="fr-FR" sz="2000" kern="0" dirty="0" smtClean="0">
                <a:solidFill>
                  <a:srgbClr val="002060"/>
                </a:solidFill>
                <a:latin typeface="+mj-lt"/>
              </a:rPr>
              <a:t>atteignent le  </a:t>
            </a:r>
            <a:r>
              <a:rPr lang="fr-FR" sz="2000" kern="0" dirty="0">
                <a:solidFill>
                  <a:srgbClr val="002060"/>
                </a:solidFill>
                <a:latin typeface="+mj-lt"/>
              </a:rPr>
              <a:t>cerveau</a:t>
            </a:r>
          </a:p>
          <a:p>
            <a:endParaRPr lang="fr-FR" sz="1200" b="1" dirty="0">
              <a:solidFill>
                <a:srgbClr val="002060"/>
              </a:solidFill>
            </a:endParaRPr>
          </a:p>
        </p:txBody>
      </p:sp>
      <p:pic>
        <p:nvPicPr>
          <p:cNvPr id="9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29" y="2606040"/>
            <a:ext cx="4851341" cy="180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4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2108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363892"/>
            <a:ext cx="9924627" cy="2628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000" b="1" dirty="0" smtClean="0">
              <a:solidFill>
                <a:srgbClr val="002060"/>
              </a:solidFill>
            </a:endParaRP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37248" y="2176271"/>
            <a:ext cx="6007947" cy="39356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2000" u="sng" kern="0" dirty="0">
                <a:solidFill>
                  <a:srgbClr val="002060"/>
                </a:solidFill>
              </a:rPr>
              <a:t>Mécanismes avec signes </a:t>
            </a:r>
            <a:r>
              <a:rPr lang="fr-FR" sz="2000" u="sng" kern="0" dirty="0" smtClean="0">
                <a:solidFill>
                  <a:srgbClr val="002060"/>
                </a:solidFill>
              </a:rPr>
              <a:t>Pulmonaires :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fr-FR" sz="1600" u="sng" kern="0" dirty="0">
              <a:solidFill>
                <a:srgbClr val="002060"/>
              </a:solidFill>
            </a:endParaRPr>
          </a:p>
          <a:p>
            <a:r>
              <a:rPr lang="fr-FR" sz="1600" kern="0" dirty="0" smtClean="0">
                <a:solidFill>
                  <a:srgbClr val="002060"/>
                </a:solidFill>
              </a:rPr>
              <a:t>L’air </a:t>
            </a:r>
            <a:r>
              <a:rPr lang="fr-FR" sz="1600" kern="0" dirty="0">
                <a:solidFill>
                  <a:srgbClr val="002060"/>
                </a:solidFill>
              </a:rPr>
              <a:t>envahie la cavité pleurale et entraine la désolidarisation de l’ensemble poumon/cage thoracique </a:t>
            </a:r>
            <a:endParaRPr lang="fr-FR" sz="1600" kern="0" dirty="0" smtClean="0">
              <a:solidFill>
                <a:srgbClr val="002060"/>
              </a:solidFill>
            </a:endParaRPr>
          </a:p>
          <a:p>
            <a:endParaRPr lang="fr-FR" sz="1600" kern="0" dirty="0">
              <a:solidFill>
                <a:srgbClr val="002060"/>
              </a:solidFill>
            </a:endParaRPr>
          </a:p>
          <a:p>
            <a:r>
              <a:rPr lang="fr-FR" sz="2400" b="1" kern="0" dirty="0" smtClean="0">
                <a:solidFill>
                  <a:srgbClr val="002060"/>
                </a:solidFill>
              </a:rPr>
              <a:t>	-&gt; il s’agit d’un pneumothorax</a:t>
            </a:r>
          </a:p>
          <a:p>
            <a:endParaRPr lang="fr-FR" sz="1600" b="1" kern="0" dirty="0">
              <a:solidFill>
                <a:srgbClr val="002060"/>
              </a:solidFill>
            </a:endParaRPr>
          </a:p>
          <a:p>
            <a:endParaRPr lang="fr-FR" sz="1600" b="1" kern="0" dirty="0" smtClean="0">
              <a:solidFill>
                <a:srgbClr val="002060"/>
              </a:solidFill>
            </a:endParaRPr>
          </a:p>
          <a:p>
            <a:r>
              <a:rPr lang="fr-FR" sz="1600" kern="0" dirty="0">
                <a:solidFill>
                  <a:srgbClr val="002060"/>
                </a:solidFill>
              </a:rPr>
              <a:t>L’air s’échappe des poumons et peut remonter jusqu’au cou ou pénétrer entre le poumon, le cœur et la </a:t>
            </a:r>
            <a:r>
              <a:rPr lang="fr-FR" sz="1600" kern="0" dirty="0" smtClean="0">
                <a:solidFill>
                  <a:srgbClr val="002060"/>
                </a:solidFill>
              </a:rPr>
              <a:t>trachée</a:t>
            </a:r>
          </a:p>
          <a:p>
            <a:endParaRPr lang="fr-FR" sz="1100" kern="0" dirty="0">
              <a:solidFill>
                <a:srgbClr val="002060"/>
              </a:solidFill>
            </a:endParaRPr>
          </a:p>
          <a:p>
            <a:endParaRPr lang="fr-FR" sz="1100" kern="0" dirty="0">
              <a:solidFill>
                <a:srgbClr val="002060"/>
              </a:solidFill>
            </a:endParaRPr>
          </a:p>
          <a:p>
            <a:r>
              <a:rPr lang="fr-FR" sz="2400" b="1" kern="0" dirty="0">
                <a:solidFill>
                  <a:srgbClr val="002060"/>
                </a:solidFill>
              </a:rPr>
              <a:t>	-&gt; il s’agit d’un </a:t>
            </a:r>
            <a:r>
              <a:rPr lang="fr-FR" sz="2400" b="1" kern="0" dirty="0" smtClean="0">
                <a:solidFill>
                  <a:srgbClr val="002060"/>
                </a:solidFill>
              </a:rPr>
              <a:t>emphysème</a:t>
            </a:r>
            <a:endParaRPr lang="fr-FR" sz="2400" b="1" kern="0" dirty="0">
              <a:solidFill>
                <a:srgbClr val="002060"/>
              </a:solidFill>
            </a:endParaRPr>
          </a:p>
          <a:p>
            <a:endParaRPr lang="fr-FR" sz="1100" b="1" kern="0" dirty="0">
              <a:solidFill>
                <a:srgbClr val="002060"/>
              </a:solidFill>
            </a:endParaRPr>
          </a:p>
          <a:p>
            <a:endParaRPr lang="fr-FR" sz="1600" b="1" dirty="0">
              <a:solidFill>
                <a:srgbClr val="002060"/>
              </a:solidFill>
            </a:endParaRPr>
          </a:p>
        </p:txBody>
      </p:sp>
      <p:pic>
        <p:nvPicPr>
          <p:cNvPr id="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195" y="2057400"/>
            <a:ext cx="5225712" cy="395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4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2108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363892"/>
            <a:ext cx="9924627" cy="2628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000" b="1" dirty="0" smtClean="0">
              <a:solidFill>
                <a:srgbClr val="002060"/>
              </a:solidFill>
            </a:endParaRP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192107" y="1950720"/>
            <a:ext cx="9116906" cy="4145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2800" u="sng" kern="0" dirty="0" smtClean="0">
                <a:solidFill>
                  <a:srgbClr val="002060"/>
                </a:solidFill>
              </a:rPr>
              <a:t>PREVENTION :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fr-FR" sz="1600" u="sng" kern="0" dirty="0" smtClean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600" kern="0" dirty="0">
                <a:solidFill>
                  <a:srgbClr val="002060"/>
                </a:solidFill>
              </a:rPr>
              <a:t>	</a:t>
            </a:r>
            <a:r>
              <a:rPr lang="fr-FR" sz="1600" kern="0" dirty="0" smtClean="0">
                <a:solidFill>
                  <a:srgbClr val="002060"/>
                </a:solidFill>
              </a:rPr>
              <a:t>EXPIRER !!!!!!!!!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600" kern="0" dirty="0">
                <a:solidFill>
                  <a:srgbClr val="002060"/>
                </a:solidFill>
              </a:rPr>
              <a:t>	</a:t>
            </a:r>
            <a:r>
              <a:rPr lang="fr-FR" sz="1600" kern="0" dirty="0" smtClean="0">
                <a:solidFill>
                  <a:srgbClr val="002060"/>
                </a:solidFill>
              </a:rPr>
              <a:t>Pas de </a:t>
            </a:r>
            <a:r>
              <a:rPr lang="fr-FR" sz="1600" kern="0" dirty="0" err="1" smtClean="0">
                <a:solidFill>
                  <a:srgbClr val="002060"/>
                </a:solidFill>
              </a:rPr>
              <a:t>Vasalva</a:t>
            </a:r>
            <a:r>
              <a:rPr lang="fr-FR" sz="1600" kern="0" dirty="0" smtClean="0">
                <a:solidFill>
                  <a:srgbClr val="002060"/>
                </a:solidFill>
              </a:rPr>
              <a:t> à la remontée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600" kern="0" dirty="0">
                <a:solidFill>
                  <a:srgbClr val="002060"/>
                </a:solidFill>
              </a:rPr>
              <a:t>	</a:t>
            </a:r>
            <a:r>
              <a:rPr lang="fr-FR" sz="1600" kern="0" dirty="0" smtClean="0">
                <a:solidFill>
                  <a:srgbClr val="002060"/>
                </a:solidFill>
              </a:rPr>
              <a:t>Ne pas bloquer sa respiration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600" kern="0" dirty="0">
                <a:solidFill>
                  <a:srgbClr val="002060"/>
                </a:solidFill>
              </a:rPr>
              <a:t>	</a:t>
            </a:r>
            <a:r>
              <a:rPr lang="fr-FR" sz="1600" kern="0" dirty="0" smtClean="0">
                <a:solidFill>
                  <a:srgbClr val="002060"/>
                </a:solidFill>
              </a:rPr>
              <a:t>Bon matériel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600" kern="0" dirty="0">
                <a:solidFill>
                  <a:srgbClr val="002060"/>
                </a:solidFill>
              </a:rPr>
              <a:t>	</a:t>
            </a:r>
            <a:r>
              <a:rPr lang="fr-FR" sz="1600" kern="0" dirty="0" smtClean="0">
                <a:solidFill>
                  <a:srgbClr val="002060"/>
                </a:solidFill>
              </a:rPr>
              <a:t>Pas d’air à un </a:t>
            </a:r>
            <a:r>
              <a:rPr lang="fr-FR" sz="1600" kern="0" dirty="0" err="1" smtClean="0">
                <a:solidFill>
                  <a:srgbClr val="002060"/>
                </a:solidFill>
              </a:rPr>
              <a:t>apnéiste</a:t>
            </a:r>
            <a:endParaRPr lang="fr-FR" sz="1600" kern="0" dirty="0" smtClean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600" kern="0" dirty="0">
                <a:solidFill>
                  <a:srgbClr val="002060"/>
                </a:solidFill>
              </a:rPr>
              <a:t>	</a:t>
            </a:r>
            <a:r>
              <a:rPr lang="fr-FR" sz="1600" kern="0" dirty="0" smtClean="0">
                <a:solidFill>
                  <a:srgbClr val="002060"/>
                </a:solidFill>
              </a:rPr>
              <a:t>Vitesse de remontée contrôlée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fr-FR" sz="1600" kern="0" dirty="0" smtClean="0">
              <a:solidFill>
                <a:srgbClr val="002060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fr-FR" sz="1600" kern="0" dirty="0">
                <a:solidFill>
                  <a:srgbClr val="002060"/>
                </a:solidFill>
              </a:rPr>
              <a:t>	</a:t>
            </a:r>
            <a:r>
              <a:rPr lang="fr-FR" sz="1600" kern="0" dirty="0" smtClean="0">
                <a:solidFill>
                  <a:srgbClr val="002060"/>
                </a:solidFill>
              </a:rPr>
              <a:t>Surveiller sa palanquée ( limiter la profondeur selon le profil des plongeurs si nécessaire )</a:t>
            </a:r>
            <a:endParaRPr lang="fr-FR" sz="16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685800"/>
            <a:ext cx="10058400" cy="1021080"/>
          </a:xfrm>
        </p:spPr>
        <p:txBody>
          <a:bodyPr>
            <a:normAutofit/>
          </a:bodyPr>
          <a:lstStyle/>
          <a:p>
            <a:r>
              <a:rPr lang="fr-FR" sz="3000" dirty="0" smtClean="0">
                <a:solidFill>
                  <a:srgbClr val="002060"/>
                </a:solidFill>
              </a:rPr>
              <a:t>La surpression pulmonaire</a:t>
            </a:r>
            <a:endParaRPr lang="fr-FR" sz="30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97280" y="2363892"/>
            <a:ext cx="9924627" cy="2628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000" b="1" dirty="0" smtClean="0">
              <a:solidFill>
                <a:srgbClr val="002060"/>
              </a:solidFill>
            </a:endParaRPr>
          </a:p>
          <a:p>
            <a:endParaRPr lang="fr-FR" sz="3000" b="1" dirty="0">
              <a:solidFill>
                <a:srgbClr val="00206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097280" y="1991359"/>
            <a:ext cx="7518400" cy="41114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fr-FR" sz="2000" u="sng" kern="0" dirty="0" smtClean="0">
                <a:solidFill>
                  <a:srgbClr val="002060"/>
                </a:solidFill>
              </a:rPr>
              <a:t>Symptômes </a:t>
            </a:r>
            <a:r>
              <a:rPr lang="fr-FR" sz="2000" u="sng" kern="0" dirty="0">
                <a:solidFill>
                  <a:srgbClr val="002060"/>
                </a:solidFill>
              </a:rPr>
              <a:t>: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Pâleur ou cyanose (devenir tout bleu)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Augmentation du pouls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Extrémités froides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Convulsions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Trouble de la parole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Trouble de la vision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Trouble de l’audition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Paralysies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r>
              <a:rPr lang="fr-FR" sz="2000" kern="0" dirty="0">
                <a:solidFill>
                  <a:srgbClr val="002060"/>
                </a:solidFill>
                <a:latin typeface="+mj-lt"/>
              </a:rPr>
              <a:t>- La mort</a:t>
            </a:r>
          </a:p>
          <a:p>
            <a:endParaRPr lang="fr-FR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1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222</Words>
  <Application>Microsoft Office PowerPoint</Application>
  <PresentationFormat>Grand écran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Rétrospective</vt:lpstr>
      <vt:lpstr>Surpression Pulmonaire</vt:lpstr>
      <vt:lpstr>La surpression pulmonaire</vt:lpstr>
      <vt:lpstr>La surpression pulmonaire</vt:lpstr>
      <vt:lpstr>La surpression pulmonaire</vt:lpstr>
      <vt:lpstr>La surpression pulmonaire</vt:lpstr>
      <vt:lpstr>La surpression pulmonaire</vt:lpstr>
      <vt:lpstr>La surpression pulmonaire</vt:lpstr>
      <vt:lpstr>La surpression pulmonaire</vt:lpstr>
      <vt:lpstr>La surpression pulmonaire</vt:lpstr>
      <vt:lpstr>La surpression pulmonaire</vt:lpstr>
      <vt:lpstr>DES QUESTIONS ???????????</vt:lpstr>
      <vt:lpstr>BONNES PLONGEES A TOUS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Plongée 87</dc:title>
  <dc:creator>Olivier ORABONA</dc:creator>
  <cp:lastModifiedBy>Jean-Francois ARVY</cp:lastModifiedBy>
  <cp:revision>53</cp:revision>
  <dcterms:created xsi:type="dcterms:W3CDTF">2019-06-11T14:31:38Z</dcterms:created>
  <dcterms:modified xsi:type="dcterms:W3CDTF">2019-10-03T19:40:08Z</dcterms:modified>
</cp:coreProperties>
</file>